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5143500" type="screen16x9"/>
  <p:notesSz cx="6858000" cy="9144000"/>
  <p:embeddedFontLst>
    <p:embeddedFont>
      <p:font typeface="Raleway" panose="020B0604020202020204" charset="0"/>
      <p:regular r:id="rId14"/>
      <p:bold r:id="rId15"/>
      <p:italic r:id="rId16"/>
      <p:boldItalic r:id="rId17"/>
    </p:embeddedFont>
    <p:embeddedFont>
      <p:font typeface="Lato" panose="020B0604020202020204" charset="0"/>
      <p:regular r:id="rId18"/>
      <p:bold r:id="rId19"/>
      <p:italic r:id="rId20"/>
      <p:boldItalic r:id="rId21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46" d="100"/>
          <a:sy n="46" d="100"/>
        </p:scale>
        <p:origin x="1152" y="5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font" Target="fonts/font5.fntdata"/><Relationship Id="rId3" Type="http://schemas.openxmlformats.org/officeDocument/2006/relationships/slide" Target="slides/slide2.xml"/><Relationship Id="rId21" Type="http://schemas.openxmlformats.org/officeDocument/2006/relationships/font" Target="fonts/font8.fnt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font" Target="fonts/font4.fntdata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font" Target="fonts/font3.fntdata"/><Relationship Id="rId20" Type="http://schemas.openxmlformats.org/officeDocument/2006/relationships/font" Target="fonts/font7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font" Target="fonts/font2.fntdata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font" Target="fonts/font6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1.fntdata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502235134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" name="Google Shape;84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18666496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g4561b9b863_0_17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6" name="Google Shape;146;g4561b9b863_0_17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8592059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g456a21611c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2" name="Google Shape;152;g456a21611c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96551262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g4570788384_0_7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9" name="Google Shape;89;g4570788384_0_7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71973370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g4570788384_0_8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7" name="Google Shape;97;g4570788384_0_8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84392753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g4570788384_0_9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5" name="Google Shape;105;g4570788384_0_9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18156496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g4561b9b863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1" name="Google Shape;111;g4561b9b863_0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21328146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g4561b9b863_0_17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9" name="Google Shape;119;g4561b9b863_0_17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60754174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g455e2500d8_1_2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8" name="Google Shape;128;g455e2500d8_1_21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97280409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g456771ca2c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4" name="Google Shape;134;g456771ca2c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78130198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g456771ca2c_0_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0" name="Google Shape;140;g456771ca2c_0_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8999084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solidFill>
          <a:schemeClr val="lt2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1" name="Google Shape;11;p2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12" name="Google Shape;12;p2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" name="Google Shape;13;p2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4" name="Google Shape;14;p2"/>
          <p:cNvSpPr txBox="1">
            <a:spLocks noGrp="1"/>
          </p:cNvSpPr>
          <p:nvPr>
            <p:ph type="ctrTitle"/>
          </p:nvPr>
        </p:nvSpPr>
        <p:spPr>
          <a:xfrm>
            <a:off x="729450" y="1322450"/>
            <a:ext cx="7688100" cy="16647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15" name="Google Shape;15;p2"/>
          <p:cNvSpPr txBox="1">
            <a:spLocks noGrp="1"/>
          </p:cNvSpPr>
          <p:nvPr>
            <p:ph type="subTitle" idx="1"/>
          </p:nvPr>
        </p:nvSpPr>
        <p:spPr>
          <a:xfrm>
            <a:off x="729627" y="3172900"/>
            <a:ext cx="7688100" cy="5412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6" name="Google Shape;16;p2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bg>
      <p:bgPr>
        <a:solidFill>
          <a:schemeClr val="dk1"/>
        </a:solidFill>
        <a:effectLst/>
      </p:bgPr>
    </p:bg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Google Shape;74;p11"/>
          <p:cNvGrpSpPr/>
          <p:nvPr/>
        </p:nvGrpSpPr>
        <p:grpSpPr>
          <a:xfrm>
            <a:off x="830392" y="4169130"/>
            <a:ext cx="745763" cy="45826"/>
            <a:chOff x="4580561" y="2589004"/>
            <a:chExt cx="1064464" cy="25200"/>
          </a:xfrm>
        </p:grpSpPr>
        <p:sp>
          <p:nvSpPr>
            <p:cNvPr id="75" name="Google Shape;75;p11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" name="Google Shape;76;p11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77" name="Google Shape;77;p11"/>
          <p:cNvSpPr txBox="1">
            <a:spLocks noGrp="1"/>
          </p:cNvSpPr>
          <p:nvPr>
            <p:ph type="title" hasCustomPrompt="1"/>
          </p:nvPr>
        </p:nvSpPr>
        <p:spPr>
          <a:xfrm>
            <a:off x="729450" y="733950"/>
            <a:ext cx="7688400" cy="12447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78" name="Google Shape;78;p11"/>
          <p:cNvSpPr txBox="1">
            <a:spLocks noGrp="1"/>
          </p:cNvSpPr>
          <p:nvPr>
            <p:ph type="body" idx="1"/>
          </p:nvPr>
        </p:nvSpPr>
        <p:spPr>
          <a:xfrm>
            <a:off x="729450" y="2272888"/>
            <a:ext cx="7688400" cy="1580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Char char="●"/>
              <a:defRPr>
                <a:solidFill>
                  <a:schemeClr val="lt1"/>
                </a:solidFill>
              </a:defRPr>
            </a:lvl1pPr>
            <a:lvl2pPr marL="914400" lvl="1" indent="-29845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2pPr>
            <a:lvl3pPr marL="1371600" lvl="2" indent="-29845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3pPr>
            <a:lvl4pPr marL="1828800" lvl="3" indent="-29845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Char char="●"/>
              <a:defRPr>
                <a:solidFill>
                  <a:schemeClr val="lt1"/>
                </a:solidFill>
              </a:defRPr>
            </a:lvl4pPr>
            <a:lvl5pPr marL="2286000" lvl="4" indent="-29845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5pPr>
            <a:lvl6pPr marL="2743200" lvl="5" indent="-29845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6pPr>
            <a:lvl7pPr marL="3200400" lvl="6" indent="-29845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Char char="●"/>
              <a:defRPr>
                <a:solidFill>
                  <a:schemeClr val="lt1"/>
                </a:solidFill>
              </a:defRPr>
            </a:lvl7pPr>
            <a:lvl8pPr marL="3657600" lvl="7" indent="-29845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8pPr>
            <a:lvl9pPr marL="4114800" lvl="8" indent="-298450"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79" name="Google Shape;79;p11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2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bg>
      <p:bgPr>
        <a:solidFill>
          <a:schemeClr val="dk1"/>
        </a:solidFill>
        <a:effectLst/>
      </p:bgPr>
    </p:bg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oogle Shape;18;p3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19" name="Google Shape;19;p3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" name="Google Shape;20;p3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1" name="Google Shape;21;p3"/>
          <p:cNvSpPr txBox="1">
            <a:spLocks noGrp="1"/>
          </p:cNvSpPr>
          <p:nvPr>
            <p:ph type="title"/>
          </p:nvPr>
        </p:nvSpPr>
        <p:spPr>
          <a:xfrm>
            <a:off x="729450" y="1322450"/>
            <a:ext cx="7688400" cy="15186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22" name="Google Shape;22;p3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4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5" name="Google Shape;25;p4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26" name="Google Shape;26;p4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" name="Google Shape;27;p4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8" name="Google Shape;28;p4"/>
          <p:cNvSpPr txBox="1">
            <a:spLocks noGrp="1"/>
          </p:cNvSpPr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29" name="Google Shape;29;p4"/>
          <p:cNvSpPr txBox="1">
            <a:spLocks noGrp="1"/>
          </p:cNvSpPr>
          <p:nvPr>
            <p:ph type="body" idx="1"/>
          </p:nvPr>
        </p:nvSpPr>
        <p:spPr>
          <a:xfrm>
            <a:off x="729450" y="2078875"/>
            <a:ext cx="7688700" cy="22611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30" name="Google Shape;30;p4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5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33" name="Google Shape;33;p5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34" name="Google Shape;34;p5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" name="Google Shape;35;p5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6" name="Google Shape;36;p5"/>
          <p:cNvSpPr txBox="1">
            <a:spLocks noGrp="1"/>
          </p:cNvSpPr>
          <p:nvPr>
            <p:ph type="title"/>
          </p:nvPr>
        </p:nvSpPr>
        <p:spPr>
          <a:xfrm>
            <a:off x="729450" y="1318650"/>
            <a:ext cx="76884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37" name="Google Shape;37;p5"/>
          <p:cNvSpPr txBox="1">
            <a:spLocks noGrp="1"/>
          </p:cNvSpPr>
          <p:nvPr>
            <p:ph type="body" idx="1"/>
          </p:nvPr>
        </p:nvSpPr>
        <p:spPr>
          <a:xfrm>
            <a:off x="729325" y="2078875"/>
            <a:ext cx="3774300" cy="22611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38" name="Google Shape;38;p5"/>
          <p:cNvSpPr txBox="1">
            <a:spLocks noGrp="1"/>
          </p:cNvSpPr>
          <p:nvPr>
            <p:ph type="body" idx="2"/>
          </p:nvPr>
        </p:nvSpPr>
        <p:spPr>
          <a:xfrm>
            <a:off x="4643604" y="2078875"/>
            <a:ext cx="3774300" cy="22611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39" name="Google Shape;39;p5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6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42" name="Google Shape;42;p6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43" name="Google Shape;43;p6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" name="Google Shape;44;p6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45" name="Google Shape;45;p6"/>
          <p:cNvSpPr txBox="1">
            <a:spLocks noGrp="1"/>
          </p:cNvSpPr>
          <p:nvPr>
            <p:ph type="title"/>
          </p:nvPr>
        </p:nvSpPr>
        <p:spPr>
          <a:xfrm>
            <a:off x="729450" y="1318650"/>
            <a:ext cx="76884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46" name="Google Shape;46;p6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7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49" name="Google Shape;49;p7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50" name="Google Shape;50;p7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" name="Google Shape;51;p7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52" name="Google Shape;52;p7"/>
          <p:cNvSpPr txBox="1">
            <a:spLocks noGrp="1"/>
          </p:cNvSpPr>
          <p:nvPr>
            <p:ph type="title"/>
          </p:nvPr>
        </p:nvSpPr>
        <p:spPr>
          <a:xfrm>
            <a:off x="730000" y="1318650"/>
            <a:ext cx="3300900" cy="13815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53" name="Google Shape;53;p7"/>
          <p:cNvSpPr txBox="1">
            <a:spLocks noGrp="1"/>
          </p:cNvSpPr>
          <p:nvPr>
            <p:ph type="body" idx="1"/>
          </p:nvPr>
        </p:nvSpPr>
        <p:spPr>
          <a:xfrm>
            <a:off x="721225" y="2781725"/>
            <a:ext cx="3300900" cy="15975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54" name="Google Shape;54;p7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bg>
      <p:bgPr>
        <a:solidFill>
          <a:schemeClr val="accent3"/>
        </a:solidFill>
        <a:effectLst/>
      </p:bgPr>
    </p:bg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6" name="Google Shape;56;p8"/>
          <p:cNvGrpSpPr/>
          <p:nvPr/>
        </p:nvGrpSpPr>
        <p:grpSpPr>
          <a:xfrm>
            <a:off x="830392" y="4169130"/>
            <a:ext cx="745763" cy="45826"/>
            <a:chOff x="4580561" y="2589004"/>
            <a:chExt cx="1064464" cy="25200"/>
          </a:xfrm>
        </p:grpSpPr>
        <p:sp>
          <p:nvSpPr>
            <p:cNvPr id="57" name="Google Shape;57;p8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" name="Google Shape;58;p8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59" name="Google Shape;59;p8"/>
          <p:cNvSpPr txBox="1">
            <a:spLocks noGrp="1"/>
          </p:cNvSpPr>
          <p:nvPr>
            <p:ph type="title"/>
          </p:nvPr>
        </p:nvSpPr>
        <p:spPr>
          <a:xfrm>
            <a:off x="729450" y="864300"/>
            <a:ext cx="7021200" cy="29850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60" name="Google Shape;60;p8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9"/>
          <p:cNvSpPr/>
          <p:nvPr/>
        </p:nvSpPr>
        <p:spPr>
          <a:xfrm>
            <a:off x="0" y="0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63" name="Google Shape;63;p9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64" name="Google Shape;64;p9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" name="Google Shape;65;p9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66" name="Google Shape;66;p9"/>
          <p:cNvSpPr txBox="1">
            <a:spLocks noGrp="1"/>
          </p:cNvSpPr>
          <p:nvPr>
            <p:ph type="title"/>
          </p:nvPr>
        </p:nvSpPr>
        <p:spPr>
          <a:xfrm>
            <a:off x="730000" y="1318650"/>
            <a:ext cx="3300900" cy="16872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67" name="Google Shape;67;p9"/>
          <p:cNvSpPr txBox="1">
            <a:spLocks noGrp="1"/>
          </p:cNvSpPr>
          <p:nvPr>
            <p:ph type="subTitle" idx="1"/>
          </p:nvPr>
        </p:nvSpPr>
        <p:spPr>
          <a:xfrm>
            <a:off x="724950" y="3161525"/>
            <a:ext cx="3300900" cy="7590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68" name="Google Shape;68;p9"/>
          <p:cNvSpPr txBox="1">
            <a:spLocks noGrp="1"/>
          </p:cNvSpPr>
          <p:nvPr>
            <p:ph type="body" idx="2"/>
          </p:nvPr>
        </p:nvSpPr>
        <p:spPr>
          <a:xfrm>
            <a:off x="5174225" y="1352625"/>
            <a:ext cx="3374400" cy="30255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69" name="Google Shape;69;p9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0"/>
          <p:cNvSpPr txBox="1">
            <a:spLocks noGrp="1"/>
          </p:cNvSpPr>
          <p:nvPr>
            <p:ph type="body" idx="1"/>
          </p:nvPr>
        </p:nvSpPr>
        <p:spPr>
          <a:xfrm>
            <a:off x="724950" y="4372551"/>
            <a:ext cx="7697400" cy="4605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1pPr>
          </a:lstStyle>
          <a:p>
            <a:endParaRPr/>
          </a:p>
        </p:txBody>
      </p:sp>
      <p:sp>
        <p:nvSpPr>
          <p:cNvPr id="72" name="Google Shape;72;p10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treamline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Font typeface="Raleway"/>
              <a:buNone/>
              <a:defRPr sz="2800" b="1">
                <a:latin typeface="Raleway"/>
                <a:ea typeface="Raleway"/>
                <a:cs typeface="Raleway"/>
                <a:sym typeface="Raleway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Font typeface="Raleway"/>
              <a:buNone/>
              <a:defRPr sz="2800" b="1">
                <a:latin typeface="Raleway"/>
                <a:ea typeface="Raleway"/>
                <a:cs typeface="Raleway"/>
                <a:sym typeface="Raleway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Font typeface="Raleway"/>
              <a:buNone/>
              <a:defRPr sz="2800" b="1">
                <a:latin typeface="Raleway"/>
                <a:ea typeface="Raleway"/>
                <a:cs typeface="Raleway"/>
                <a:sym typeface="Raleway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Font typeface="Raleway"/>
              <a:buNone/>
              <a:defRPr sz="2800" b="1">
                <a:latin typeface="Raleway"/>
                <a:ea typeface="Raleway"/>
                <a:cs typeface="Raleway"/>
                <a:sym typeface="Raleway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Font typeface="Raleway"/>
              <a:buNone/>
              <a:defRPr sz="2800" b="1">
                <a:latin typeface="Raleway"/>
                <a:ea typeface="Raleway"/>
                <a:cs typeface="Raleway"/>
                <a:sym typeface="Raleway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Font typeface="Raleway"/>
              <a:buNone/>
              <a:defRPr sz="2800" b="1">
                <a:latin typeface="Raleway"/>
                <a:ea typeface="Raleway"/>
                <a:cs typeface="Raleway"/>
                <a:sym typeface="Raleway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Font typeface="Raleway"/>
              <a:buNone/>
              <a:defRPr sz="2800" b="1">
                <a:latin typeface="Raleway"/>
                <a:ea typeface="Raleway"/>
                <a:cs typeface="Raleway"/>
                <a:sym typeface="Raleway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Font typeface="Raleway"/>
              <a:buNone/>
              <a:defRPr sz="2800" b="1">
                <a:latin typeface="Raleway"/>
                <a:ea typeface="Raleway"/>
                <a:cs typeface="Raleway"/>
                <a:sym typeface="Raleway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Font typeface="Raleway"/>
              <a:buNone/>
              <a:defRPr sz="2800" b="1">
                <a:latin typeface="Raleway"/>
                <a:ea typeface="Raleway"/>
                <a:cs typeface="Raleway"/>
                <a:sym typeface="Raleway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3111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300"/>
              <a:buFont typeface="Lato"/>
              <a:buChar char="●"/>
              <a:defRPr sz="13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1pPr>
            <a:lvl2pPr marL="914400" lvl="1" indent="-29845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○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2pPr>
            <a:lvl3pPr marL="1371600" lvl="2" indent="-29845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■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3pPr>
            <a:lvl4pPr marL="1828800" lvl="3" indent="-29845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●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4pPr>
            <a:lvl5pPr marL="2286000" lvl="4" indent="-29845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○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5pPr>
            <a:lvl6pPr marL="2743200" lvl="5" indent="-29845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■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6pPr>
            <a:lvl7pPr marL="3200400" lvl="6" indent="-29845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●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7pPr>
            <a:lvl8pPr marL="3657600" lvl="7" indent="-29845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○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8pPr>
            <a:lvl9pPr marL="4114800" lvl="8" indent="-29845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accent1"/>
              </a:buClr>
              <a:buSzPts val="1100"/>
              <a:buFont typeface="Lato"/>
              <a:buChar char="■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2pPr>
            <a:lvl3pPr lvl="2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3pPr>
            <a:lvl4pPr lvl="3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4pPr>
            <a:lvl5pPr lvl="4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5pPr>
            <a:lvl6pPr lvl="5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6pPr>
            <a:lvl7pPr lvl="6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7pPr>
            <a:lvl8pPr lvl="7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8pPr>
            <a:lvl9pPr lvl="8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Relationship Id="rId4" Type="http://schemas.openxmlformats.org/officeDocument/2006/relationships/hyperlink" Target="https://arxiv.org/abs/1605.07704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5.png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3"/>
          <p:cNvSpPr txBox="1">
            <a:spLocks noGrp="1"/>
          </p:cNvSpPr>
          <p:nvPr>
            <p:ph type="ctrTitle"/>
          </p:nvPr>
        </p:nvSpPr>
        <p:spPr>
          <a:xfrm>
            <a:off x="322975" y="1310475"/>
            <a:ext cx="8469000" cy="1560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3600" b="0">
                <a:solidFill>
                  <a:srgbClr val="434343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It Followed Me Home: </a:t>
            </a:r>
            <a:endParaRPr sz="3600" b="0">
              <a:solidFill>
                <a:srgbClr val="434343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ctr" rtl="0">
              <a:spcBef>
                <a:spcPts val="1600"/>
              </a:spcBef>
              <a:spcAft>
                <a:spcPts val="400"/>
              </a:spcAft>
              <a:buNone/>
            </a:pPr>
            <a:r>
              <a:rPr lang="en" sz="3000" b="0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Exploring Strong Last Hop Devices and CDNs</a:t>
            </a:r>
            <a:endParaRPr sz="30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p22"/>
          <p:cNvSpPr txBox="1">
            <a:spLocks noGrp="1"/>
          </p:cNvSpPr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Opportunities Stronger Devices provide</a:t>
            </a:r>
            <a:endParaRPr/>
          </a:p>
        </p:txBody>
      </p:sp>
      <p:sp>
        <p:nvSpPr>
          <p:cNvPr id="149" name="Google Shape;149;p22"/>
          <p:cNvSpPr txBox="1">
            <a:spLocks noGrp="1"/>
          </p:cNvSpPr>
          <p:nvPr>
            <p:ph type="body" idx="1"/>
          </p:nvPr>
        </p:nvSpPr>
        <p:spPr>
          <a:xfrm>
            <a:off x="729450" y="1853850"/>
            <a:ext cx="7688700" cy="2261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11150" algn="l" rtl="0"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en"/>
              <a:t>IOT:</a:t>
            </a:r>
            <a:endParaRPr/>
          </a:p>
          <a:p>
            <a:pPr marL="914400" lvl="1" indent="-298450" algn="l" rtl="0">
              <a:spcBef>
                <a:spcPts val="0"/>
              </a:spcBef>
              <a:spcAft>
                <a:spcPts val="0"/>
              </a:spcAft>
              <a:buSzPts val="1100"/>
              <a:buChar char="○"/>
            </a:pPr>
            <a:r>
              <a:rPr lang="en"/>
              <a:t>Out of band management</a:t>
            </a:r>
            <a:endParaRPr/>
          </a:p>
          <a:p>
            <a:pPr marL="914400" lvl="1" indent="-298450" algn="l" rtl="0">
              <a:spcBef>
                <a:spcPts val="0"/>
              </a:spcBef>
              <a:spcAft>
                <a:spcPts val="0"/>
              </a:spcAft>
              <a:buSzPts val="1100"/>
              <a:buChar char="○"/>
            </a:pPr>
            <a:r>
              <a:rPr lang="en"/>
              <a:t>Organization of Devices to minimize bloat traffic</a:t>
            </a:r>
            <a:endParaRPr/>
          </a:p>
          <a:p>
            <a:pPr marL="914400" lvl="1" indent="-298450" algn="l" rtl="0">
              <a:spcBef>
                <a:spcPts val="0"/>
              </a:spcBef>
              <a:spcAft>
                <a:spcPts val="0"/>
              </a:spcAft>
              <a:buSzPts val="1100"/>
              <a:buChar char="○"/>
            </a:pPr>
            <a:r>
              <a:rPr lang="en"/>
              <a:t>Securing of IOT devices</a:t>
            </a:r>
            <a:endParaRPr/>
          </a:p>
          <a:p>
            <a:pPr marL="457200" lvl="0" indent="-311150" algn="l" rtl="0"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en"/>
              <a:t>Security/Accountability:</a:t>
            </a:r>
            <a:endParaRPr/>
          </a:p>
          <a:p>
            <a:pPr marL="914400" lvl="1" indent="-298450" algn="l" rtl="0">
              <a:spcBef>
                <a:spcPts val="0"/>
              </a:spcBef>
              <a:spcAft>
                <a:spcPts val="0"/>
              </a:spcAft>
              <a:buSzPts val="1100"/>
              <a:buChar char="○"/>
            </a:pPr>
            <a:r>
              <a:rPr lang="en"/>
              <a:t>Addressing of Users</a:t>
            </a:r>
            <a:endParaRPr/>
          </a:p>
          <a:p>
            <a:pPr marL="914400" lvl="1" indent="-298450" algn="l" rtl="0">
              <a:spcBef>
                <a:spcPts val="0"/>
              </a:spcBef>
              <a:spcAft>
                <a:spcPts val="0"/>
              </a:spcAft>
              <a:buSzPts val="1100"/>
              <a:buChar char="○"/>
            </a:pPr>
            <a:r>
              <a:rPr lang="en"/>
              <a:t>Securing User data Locally</a:t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p23"/>
          <p:cNvSpPr txBox="1">
            <a:spLocks noGrp="1"/>
          </p:cNvSpPr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Questions</a:t>
            </a:r>
            <a:endParaRPr/>
          </a:p>
        </p:txBody>
      </p:sp>
      <p:sp>
        <p:nvSpPr>
          <p:cNvPr id="155" name="Google Shape;155;p23"/>
          <p:cNvSpPr txBox="1">
            <a:spLocks noGrp="1"/>
          </p:cNvSpPr>
          <p:nvPr>
            <p:ph type="body" idx="1"/>
          </p:nvPr>
        </p:nvSpPr>
        <p:spPr>
          <a:xfrm>
            <a:off x="729450" y="2078875"/>
            <a:ext cx="7688700" cy="2261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4"/>
          <p:cNvSpPr txBox="1">
            <a:spLocks noGrp="1"/>
          </p:cNvSpPr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Say I have a server...</a:t>
            </a:r>
            <a:endParaRPr/>
          </a:p>
        </p:txBody>
      </p:sp>
      <p:sp>
        <p:nvSpPr>
          <p:cNvPr id="92" name="Google Shape;92;p14"/>
          <p:cNvSpPr txBox="1">
            <a:spLocks noGrp="1"/>
          </p:cNvSpPr>
          <p:nvPr>
            <p:ph type="body" idx="1"/>
          </p:nvPr>
        </p:nvSpPr>
        <p:spPr>
          <a:xfrm>
            <a:off x="311700" y="1922200"/>
            <a:ext cx="5441400" cy="2632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11150" algn="l" rtl="0"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en"/>
              <a:t>Client requests data, server sends it</a:t>
            </a:r>
            <a:endParaRPr/>
          </a:p>
          <a:p>
            <a:pPr marL="914400" lvl="1" indent="-298450" algn="l" rtl="0">
              <a:spcBef>
                <a:spcPts val="0"/>
              </a:spcBef>
              <a:spcAft>
                <a:spcPts val="0"/>
              </a:spcAft>
              <a:buSzPts val="1100"/>
              <a:buChar char="○"/>
            </a:pPr>
            <a:r>
              <a:rPr lang="en"/>
              <a:t>Latency (distance to server)</a:t>
            </a:r>
            <a:endParaRPr/>
          </a:p>
          <a:p>
            <a:pPr marL="914400" lvl="1" indent="-298450" algn="l" rtl="0">
              <a:spcBef>
                <a:spcPts val="0"/>
              </a:spcBef>
              <a:spcAft>
                <a:spcPts val="0"/>
              </a:spcAft>
              <a:buSzPts val="1100"/>
              <a:buChar char="○"/>
            </a:pPr>
            <a:r>
              <a:rPr lang="en"/>
              <a:t>Path (potentially many nodes crossed)</a:t>
            </a:r>
            <a:endParaRPr/>
          </a:p>
          <a:p>
            <a:pPr marL="914400" lvl="1" indent="-298450" algn="l" rtl="0">
              <a:spcBef>
                <a:spcPts val="0"/>
              </a:spcBef>
              <a:spcAft>
                <a:spcPts val="0"/>
              </a:spcAft>
              <a:buSzPts val="1100"/>
              <a:buChar char="○"/>
            </a:pPr>
            <a:r>
              <a:rPr lang="en"/>
              <a:t>Potential server bottleneck</a:t>
            </a:r>
            <a:endParaRPr/>
          </a:p>
        </p:txBody>
      </p:sp>
      <p:pic>
        <p:nvPicPr>
          <p:cNvPr id="93" name="Google Shape;93;p14"/>
          <p:cNvPicPr preferRelativeResize="0"/>
          <p:nvPr/>
        </p:nvPicPr>
        <p:blipFill rotWithShape="1">
          <a:blip r:embed="rId3">
            <a:alphaModFix/>
          </a:blip>
          <a:srcRect t="-1600" b="1600"/>
          <a:stretch/>
        </p:blipFill>
        <p:spPr>
          <a:xfrm>
            <a:off x="6141163" y="1017713"/>
            <a:ext cx="2543175" cy="1800225"/>
          </a:xfrm>
          <a:prstGeom prst="rect">
            <a:avLst/>
          </a:prstGeom>
          <a:noFill/>
          <a:ln>
            <a:noFill/>
          </a:ln>
        </p:spPr>
      </p:pic>
      <p:pic>
        <p:nvPicPr>
          <p:cNvPr id="94" name="Google Shape;94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6141163" y="2957463"/>
            <a:ext cx="2543175" cy="18002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15"/>
          <p:cNvSpPr txBox="1">
            <a:spLocks noGrp="1"/>
          </p:cNvSpPr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Now I have many servers...</a:t>
            </a:r>
            <a:endParaRPr/>
          </a:p>
        </p:txBody>
      </p:sp>
      <p:sp>
        <p:nvSpPr>
          <p:cNvPr id="100" name="Google Shape;100;p15"/>
          <p:cNvSpPr txBox="1">
            <a:spLocks noGrp="1"/>
          </p:cNvSpPr>
          <p:nvPr>
            <p:ph type="body" idx="1"/>
          </p:nvPr>
        </p:nvSpPr>
        <p:spPr>
          <a:xfrm>
            <a:off x="375050" y="1853850"/>
            <a:ext cx="5211900" cy="2686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11150" algn="l" rtl="0"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en"/>
              <a:t>Points of Presence (PoPs) spread over an area</a:t>
            </a:r>
            <a:endParaRPr/>
          </a:p>
          <a:p>
            <a:pPr marL="914400" lvl="1" indent="-298450" algn="l" rtl="0">
              <a:spcBef>
                <a:spcPts val="0"/>
              </a:spcBef>
              <a:spcAft>
                <a:spcPts val="0"/>
              </a:spcAft>
              <a:buSzPts val="1100"/>
              <a:buChar char="○"/>
            </a:pPr>
            <a:r>
              <a:rPr lang="en"/>
              <a:t>Distributed services</a:t>
            </a:r>
            <a:endParaRPr/>
          </a:p>
          <a:p>
            <a:pPr marL="914400" lvl="1" indent="-298450" algn="l" rtl="0">
              <a:spcBef>
                <a:spcPts val="0"/>
              </a:spcBef>
              <a:spcAft>
                <a:spcPts val="0"/>
              </a:spcAft>
              <a:buSzPts val="1100"/>
              <a:buChar char="○"/>
            </a:pPr>
            <a:r>
              <a:rPr lang="en"/>
              <a:t>Potentially shorter distances to average end user</a:t>
            </a:r>
            <a:endParaRPr/>
          </a:p>
          <a:p>
            <a:pPr marL="914400" lvl="1" indent="-298450" algn="l" rtl="0">
              <a:spcBef>
                <a:spcPts val="0"/>
              </a:spcBef>
              <a:spcAft>
                <a:spcPts val="0"/>
              </a:spcAft>
              <a:buSzPts val="1100"/>
              <a:buChar char="○"/>
            </a:pPr>
            <a:r>
              <a:rPr lang="en"/>
              <a:t>Could have strong backbone to facilitate internetwork transit</a:t>
            </a:r>
            <a:endParaRPr/>
          </a:p>
          <a:p>
            <a:pPr marL="457200" lvl="0" indent="-311150" algn="l" rtl="0"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en"/>
              <a:t>Still must cross networks to reach user, may have worst case distances, server bottleneck</a:t>
            </a:r>
            <a:endParaRPr/>
          </a:p>
          <a:p>
            <a:pPr marL="914400" lvl="1" indent="-298450" algn="l" rtl="0">
              <a:spcBef>
                <a:spcPts val="0"/>
              </a:spcBef>
              <a:spcAft>
                <a:spcPts val="0"/>
              </a:spcAft>
              <a:buSzPts val="1100"/>
              <a:buChar char="○"/>
            </a:pPr>
            <a:r>
              <a:rPr lang="en"/>
              <a:t>Problem has been reduced, not eliminated</a:t>
            </a:r>
            <a:endParaRPr/>
          </a:p>
          <a:p>
            <a:pPr marL="457200" lvl="0" indent="-311150" algn="l" rtl="0"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en"/>
              <a:t>Cost of extension adds up</a:t>
            </a:r>
            <a:endParaRPr/>
          </a:p>
          <a:p>
            <a:pPr marL="914400" lvl="1" indent="-298450" algn="l" rtl="0">
              <a:spcBef>
                <a:spcPts val="0"/>
              </a:spcBef>
              <a:spcAft>
                <a:spcPts val="0"/>
              </a:spcAft>
              <a:buSzPts val="1100"/>
              <a:buChar char="○"/>
            </a:pPr>
            <a:r>
              <a:rPr lang="en"/>
              <a:t>Server synchronization</a:t>
            </a:r>
            <a:endParaRPr/>
          </a:p>
          <a:p>
            <a:pPr marL="914400" lvl="1" indent="-298450" algn="l" rtl="0">
              <a:spcBef>
                <a:spcPts val="0"/>
              </a:spcBef>
              <a:spcAft>
                <a:spcPts val="0"/>
              </a:spcAft>
              <a:buSzPts val="1100"/>
              <a:buChar char="○"/>
            </a:pPr>
            <a:r>
              <a:rPr lang="en"/>
              <a:t>Infrastructure laying</a:t>
            </a:r>
            <a:endParaRPr/>
          </a:p>
          <a:p>
            <a:pPr marL="914400" lvl="1" indent="-298450" algn="l" rtl="0">
              <a:spcBef>
                <a:spcPts val="0"/>
              </a:spcBef>
              <a:spcAft>
                <a:spcPts val="0"/>
              </a:spcAft>
              <a:buSzPts val="1100"/>
              <a:buChar char="○"/>
            </a:pPr>
            <a:r>
              <a:rPr lang="en"/>
              <a:t>Support staff</a:t>
            </a:r>
            <a:endParaRPr/>
          </a:p>
          <a:p>
            <a:pPr marL="914400" lvl="1" indent="-298450" algn="l" rtl="0">
              <a:spcBef>
                <a:spcPts val="0"/>
              </a:spcBef>
              <a:spcAft>
                <a:spcPts val="0"/>
              </a:spcAft>
              <a:buSzPts val="1100"/>
              <a:buChar char="○"/>
            </a:pPr>
            <a:r>
              <a:rPr lang="en"/>
              <a:t>Deal making</a:t>
            </a:r>
            <a:endParaRPr/>
          </a:p>
        </p:txBody>
      </p:sp>
      <p:pic>
        <p:nvPicPr>
          <p:cNvPr id="101" name="Google Shape;101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627475" y="1017725"/>
            <a:ext cx="3379924" cy="1450000"/>
          </a:xfrm>
          <a:prstGeom prst="rect">
            <a:avLst/>
          </a:prstGeom>
          <a:noFill/>
          <a:ln>
            <a:noFill/>
          </a:ln>
        </p:spPr>
      </p:pic>
      <p:sp>
        <p:nvSpPr>
          <p:cNvPr id="102" name="Google Shape;102;p15"/>
          <p:cNvSpPr txBox="1"/>
          <p:nvPr/>
        </p:nvSpPr>
        <p:spPr>
          <a:xfrm>
            <a:off x="5764075" y="2571750"/>
            <a:ext cx="3379800" cy="27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700"/>
              <a:t>https://en.wikipedia.org/wiki/Content_delivery_network#/media/File:NCDN_-_CDN.png</a:t>
            </a:r>
            <a:endParaRPr sz="7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16"/>
          <p:cNvSpPr txBox="1">
            <a:spLocks noGrp="1"/>
          </p:cNvSpPr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Now What?</a:t>
            </a:r>
            <a:endParaRPr/>
          </a:p>
        </p:txBody>
      </p:sp>
      <p:sp>
        <p:nvSpPr>
          <p:cNvPr id="108" name="Google Shape;108;p16"/>
          <p:cNvSpPr txBox="1">
            <a:spLocks noGrp="1"/>
          </p:cNvSpPr>
          <p:nvPr>
            <p:ph type="body" idx="1"/>
          </p:nvPr>
        </p:nvSpPr>
        <p:spPr>
          <a:xfrm>
            <a:off x="729450" y="1902900"/>
            <a:ext cx="7688700" cy="2261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11150" algn="l" rtl="0"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en"/>
              <a:t>Once data is delivered to user keep it there for future requests (caching)</a:t>
            </a:r>
            <a:endParaRPr/>
          </a:p>
          <a:p>
            <a:pPr marL="914400" lvl="1" indent="-298450" algn="l" rtl="0">
              <a:spcBef>
                <a:spcPts val="0"/>
              </a:spcBef>
              <a:spcAft>
                <a:spcPts val="0"/>
              </a:spcAft>
              <a:buSzPts val="1100"/>
              <a:buChar char="○"/>
            </a:pPr>
            <a:r>
              <a:rPr lang="en"/>
              <a:t>Shortest distance, fastest response time, no need to cross networks again</a:t>
            </a:r>
            <a:endParaRPr/>
          </a:p>
          <a:p>
            <a:pPr marL="1371600" lvl="2" indent="-298450" algn="l" rtl="0">
              <a:spcBef>
                <a:spcPts val="0"/>
              </a:spcBef>
              <a:spcAft>
                <a:spcPts val="0"/>
              </a:spcAft>
              <a:buSzPts val="1100"/>
              <a:buChar char="■"/>
            </a:pPr>
            <a:r>
              <a:rPr lang="en"/>
              <a:t>Less affected by “Middle Mile” congestion</a:t>
            </a:r>
            <a:endParaRPr/>
          </a:p>
          <a:p>
            <a:pPr marL="457200" lvl="0" indent="-311150" algn="l" rtl="0"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en"/>
              <a:t>An extension: What if two users request the same data?</a:t>
            </a:r>
            <a:endParaRPr/>
          </a:p>
          <a:p>
            <a:pPr marL="914400" lvl="1" indent="-298450" algn="l" rtl="0">
              <a:spcBef>
                <a:spcPts val="0"/>
              </a:spcBef>
              <a:spcAft>
                <a:spcPts val="0"/>
              </a:spcAft>
              <a:buSzPts val="1100"/>
              <a:buChar char="○"/>
            </a:pPr>
            <a:r>
              <a:rPr lang="en"/>
              <a:t>Assume sequential request, similar geographic area</a:t>
            </a:r>
            <a:endParaRPr/>
          </a:p>
          <a:p>
            <a:pPr marL="914400" lvl="1" indent="-298450" algn="l" rtl="0">
              <a:spcBef>
                <a:spcPts val="0"/>
              </a:spcBef>
              <a:spcAft>
                <a:spcPts val="0"/>
              </a:spcAft>
              <a:buSzPts val="1100"/>
              <a:buChar char="○"/>
            </a:pPr>
            <a:r>
              <a:rPr lang="en"/>
              <a:t>Can have the first user deliver the data to the second user (Peering)</a:t>
            </a:r>
            <a:endParaRPr/>
          </a:p>
          <a:p>
            <a:pPr marL="1371600" lvl="2" indent="-298450" algn="l" rtl="0">
              <a:spcBef>
                <a:spcPts val="0"/>
              </a:spcBef>
              <a:spcAft>
                <a:spcPts val="0"/>
              </a:spcAft>
              <a:buSzPts val="1100"/>
              <a:buChar char="■"/>
            </a:pPr>
            <a:r>
              <a:rPr lang="en"/>
              <a:t>Doubles value of client side application (doubles as player and server)</a:t>
            </a:r>
            <a:endParaRPr/>
          </a:p>
          <a:p>
            <a:pPr marL="457200" lvl="0" indent="-311150" algn="l" rtl="0"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en"/>
              <a:t>Both involve the usage of end user devices</a:t>
            </a:r>
            <a:endParaRPr/>
          </a:p>
          <a:p>
            <a:pPr marL="914400" lvl="1" indent="-298450" algn="l" rtl="0">
              <a:spcBef>
                <a:spcPts val="0"/>
              </a:spcBef>
              <a:spcAft>
                <a:spcPts val="0"/>
              </a:spcAft>
              <a:buSzPts val="1100"/>
              <a:buChar char="○"/>
            </a:pPr>
            <a:r>
              <a:rPr lang="en"/>
              <a:t>End user devices have many drawbacks</a:t>
            </a:r>
            <a:endParaRPr/>
          </a:p>
          <a:p>
            <a:pPr marL="1371600" lvl="2" indent="-298450" algn="l" rtl="0">
              <a:spcBef>
                <a:spcPts val="0"/>
              </a:spcBef>
              <a:spcAft>
                <a:spcPts val="0"/>
              </a:spcAft>
              <a:buSzPts val="1100"/>
              <a:buChar char="■"/>
            </a:pPr>
            <a:r>
              <a:rPr lang="en"/>
              <a:t>Capability</a:t>
            </a:r>
            <a:endParaRPr/>
          </a:p>
          <a:p>
            <a:pPr marL="1371600" lvl="2" indent="-298450" algn="l" rtl="0">
              <a:spcBef>
                <a:spcPts val="0"/>
              </a:spcBef>
              <a:spcAft>
                <a:spcPts val="0"/>
              </a:spcAft>
              <a:buSzPts val="1100"/>
              <a:buChar char="■"/>
            </a:pPr>
            <a:r>
              <a:rPr lang="en"/>
              <a:t>Reliability</a:t>
            </a:r>
            <a:endParaRPr/>
          </a:p>
          <a:p>
            <a:pPr marL="1371600" lvl="2" indent="-298450" algn="l" rtl="0">
              <a:spcBef>
                <a:spcPts val="0"/>
              </a:spcBef>
              <a:spcAft>
                <a:spcPts val="0"/>
              </a:spcAft>
              <a:buSzPts val="1100"/>
              <a:buChar char="■"/>
            </a:pPr>
            <a:r>
              <a:rPr lang="en"/>
              <a:t>Consent</a:t>
            </a:r>
            <a:endParaRPr/>
          </a:p>
          <a:p>
            <a:pPr marL="1371600" lvl="2" indent="-298450" algn="l" rtl="0">
              <a:spcBef>
                <a:spcPts val="0"/>
              </a:spcBef>
              <a:spcAft>
                <a:spcPts val="0"/>
              </a:spcAft>
              <a:buSzPts val="1100"/>
              <a:buChar char="■"/>
            </a:pPr>
            <a:r>
              <a:rPr lang="en"/>
              <a:t>Security (Somewhat alleviated by a hybrid approach)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17"/>
          <p:cNvSpPr txBox="1">
            <a:spLocks noGrp="1"/>
          </p:cNvSpPr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CDN (Summary)</a:t>
            </a:r>
            <a:endParaRPr/>
          </a:p>
        </p:txBody>
      </p:sp>
      <p:sp>
        <p:nvSpPr>
          <p:cNvPr id="114" name="Google Shape;114;p17"/>
          <p:cNvSpPr txBox="1">
            <a:spLocks noGrp="1"/>
          </p:cNvSpPr>
          <p:nvPr>
            <p:ph type="body" idx="1"/>
          </p:nvPr>
        </p:nvSpPr>
        <p:spPr>
          <a:xfrm>
            <a:off x="596875" y="1853850"/>
            <a:ext cx="45450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04800" algn="l" rtl="0">
              <a:spcBef>
                <a:spcPts val="0"/>
              </a:spcBef>
              <a:spcAft>
                <a:spcPts val="0"/>
              </a:spcAft>
              <a:buSzPts val="1200"/>
              <a:buChar char="●"/>
            </a:pPr>
            <a:r>
              <a:rPr lang="en" sz="1200"/>
              <a:t>CDNs, serve content, edges facilitate caching and forwarding within CDN network</a:t>
            </a:r>
            <a:endParaRPr sz="1200"/>
          </a:p>
          <a:p>
            <a:pPr marL="457200" lvl="0" indent="-304800" algn="l" rtl="0">
              <a:spcBef>
                <a:spcPts val="0"/>
              </a:spcBef>
              <a:spcAft>
                <a:spcPts val="0"/>
              </a:spcAft>
              <a:buSzPts val="1200"/>
              <a:buChar char="●"/>
            </a:pPr>
            <a:r>
              <a:rPr lang="en" sz="1200"/>
              <a:t>Standard, Peer only, Peer-assisted, CDN-assisted</a:t>
            </a:r>
            <a:endParaRPr sz="1200"/>
          </a:p>
          <a:p>
            <a:pPr marL="914400" lvl="1" indent="-304800" algn="l" rtl="0">
              <a:spcBef>
                <a:spcPts val="0"/>
              </a:spcBef>
              <a:spcAft>
                <a:spcPts val="0"/>
              </a:spcAft>
              <a:buSzPts val="1200"/>
              <a:buChar char="○"/>
            </a:pPr>
            <a:r>
              <a:rPr lang="en" sz="1200"/>
              <a:t>Standard: Netflix, Akamai, Google, Youtube</a:t>
            </a:r>
            <a:endParaRPr sz="1200"/>
          </a:p>
          <a:p>
            <a:pPr marL="914400" lvl="1" indent="-304800" algn="l" rtl="0">
              <a:spcBef>
                <a:spcPts val="0"/>
              </a:spcBef>
              <a:spcAft>
                <a:spcPts val="0"/>
              </a:spcAft>
              <a:buSzPts val="1200"/>
              <a:buChar char="○"/>
            </a:pPr>
            <a:r>
              <a:rPr lang="en" sz="1200"/>
              <a:t>Peer only: Joost, Kankan</a:t>
            </a:r>
            <a:endParaRPr sz="1200"/>
          </a:p>
          <a:p>
            <a:pPr marL="914400" lvl="1" indent="-304800" algn="l" rtl="0">
              <a:spcBef>
                <a:spcPts val="0"/>
              </a:spcBef>
              <a:spcAft>
                <a:spcPts val="0"/>
              </a:spcAft>
              <a:buSzPts val="1200"/>
              <a:buChar char="○"/>
            </a:pPr>
            <a:r>
              <a:rPr lang="en" sz="1200"/>
              <a:t>Peer CDN: ChinaCache, Youku</a:t>
            </a:r>
            <a:endParaRPr sz="1300">
              <a:latin typeface="Lato"/>
              <a:ea typeface="Lato"/>
              <a:cs typeface="Lato"/>
              <a:sym typeface="Lato"/>
            </a:endParaRPr>
          </a:p>
          <a:p>
            <a:pPr marL="457200" lvl="0" indent="-311150" algn="l" rtl="0">
              <a:spcBef>
                <a:spcPts val="0"/>
              </a:spcBef>
              <a:spcAft>
                <a:spcPts val="0"/>
              </a:spcAft>
              <a:buSzPts val="1300"/>
              <a:buFont typeface="Lato"/>
              <a:buChar char="●"/>
            </a:pPr>
            <a:r>
              <a:rPr lang="en" sz="1300">
                <a:latin typeface="Lato"/>
                <a:ea typeface="Lato"/>
                <a:cs typeface="Lato"/>
                <a:sym typeface="Lato"/>
              </a:rPr>
              <a:t>Each has customized approach to delivery</a:t>
            </a:r>
            <a:endParaRPr sz="1300">
              <a:latin typeface="Lato"/>
              <a:ea typeface="Lato"/>
              <a:cs typeface="Lato"/>
              <a:sym typeface="Lato"/>
            </a:endParaRPr>
          </a:p>
          <a:p>
            <a:pPr marL="914400" lvl="1" indent="-298450" algn="l" rtl="0">
              <a:spcBef>
                <a:spcPts val="0"/>
              </a:spcBef>
              <a:spcAft>
                <a:spcPts val="0"/>
              </a:spcAft>
              <a:buSzPts val="1100"/>
              <a:buFont typeface="Lato"/>
              <a:buChar char="○"/>
            </a:pPr>
            <a:r>
              <a:rPr lang="en" sz="1100">
                <a:latin typeface="Lato"/>
                <a:ea typeface="Lato"/>
                <a:cs typeface="Lato"/>
                <a:sym typeface="Lato"/>
              </a:rPr>
              <a:t>Netflix’s inserted hardware (Openconnect)</a:t>
            </a:r>
            <a:endParaRPr sz="1100">
              <a:latin typeface="Lato"/>
              <a:ea typeface="Lato"/>
              <a:cs typeface="Lato"/>
              <a:sym typeface="Lato"/>
            </a:endParaRPr>
          </a:p>
          <a:p>
            <a:pPr marL="914400" lvl="1" indent="-298450" algn="l" rtl="0">
              <a:spcBef>
                <a:spcPts val="0"/>
              </a:spcBef>
              <a:spcAft>
                <a:spcPts val="0"/>
              </a:spcAft>
              <a:buSzPts val="1100"/>
              <a:buFont typeface="Lato"/>
              <a:buChar char="○"/>
            </a:pPr>
            <a:r>
              <a:rPr lang="en" sz="1100">
                <a:latin typeface="Lato"/>
                <a:ea typeface="Lato"/>
                <a:cs typeface="Lato"/>
                <a:sym typeface="Lato"/>
              </a:rPr>
              <a:t>Akamai regionalization</a:t>
            </a:r>
            <a:endParaRPr sz="1100">
              <a:latin typeface="Lato"/>
              <a:ea typeface="Lato"/>
              <a:cs typeface="Lato"/>
              <a:sym typeface="Lato"/>
            </a:endParaRPr>
          </a:p>
          <a:p>
            <a:pPr marL="914400" lvl="1" indent="-298450" algn="l" rtl="0">
              <a:spcBef>
                <a:spcPts val="0"/>
              </a:spcBef>
              <a:spcAft>
                <a:spcPts val="0"/>
              </a:spcAft>
              <a:buSzPts val="1100"/>
              <a:buFont typeface="Lato"/>
              <a:buChar char="○"/>
            </a:pPr>
            <a:r>
              <a:rPr lang="en" sz="1100">
                <a:latin typeface="Lato"/>
                <a:ea typeface="Lato"/>
                <a:cs typeface="Lato"/>
                <a:sym typeface="Lato"/>
              </a:rPr>
              <a:t>Some own backbones</a:t>
            </a:r>
            <a:endParaRPr sz="1100">
              <a:latin typeface="Lato"/>
              <a:ea typeface="Lato"/>
              <a:cs typeface="Lato"/>
              <a:sym typeface="Lato"/>
            </a:endParaRPr>
          </a:p>
          <a:p>
            <a:pPr marL="914400" lvl="1" indent="-298450" algn="l" rtl="0">
              <a:spcBef>
                <a:spcPts val="0"/>
              </a:spcBef>
              <a:spcAft>
                <a:spcPts val="0"/>
              </a:spcAft>
              <a:buSzPts val="1100"/>
              <a:buFont typeface="Lato"/>
              <a:buChar char="○"/>
            </a:pPr>
            <a:r>
              <a:rPr lang="en" sz="1100">
                <a:latin typeface="Lato"/>
                <a:ea typeface="Lato"/>
                <a:cs typeface="Lato"/>
                <a:sym typeface="Lato"/>
              </a:rPr>
              <a:t>Joost and Kakan utilize peering</a:t>
            </a:r>
            <a:endParaRPr sz="1100">
              <a:latin typeface="Lato"/>
              <a:ea typeface="Lato"/>
              <a:cs typeface="Lato"/>
              <a:sym typeface="Lato"/>
            </a:endParaRPr>
          </a:p>
          <a:p>
            <a:pPr marL="914400" lvl="1" indent="-298450" algn="l" rtl="0">
              <a:spcBef>
                <a:spcPts val="0"/>
              </a:spcBef>
              <a:spcAft>
                <a:spcPts val="0"/>
              </a:spcAft>
              <a:buSzPts val="1100"/>
              <a:buFont typeface="Lato"/>
              <a:buChar char="○"/>
            </a:pPr>
            <a:r>
              <a:rPr lang="en" sz="1100">
                <a:latin typeface="Lato"/>
                <a:ea typeface="Lato"/>
                <a:cs typeface="Lato"/>
                <a:sym typeface="Lato"/>
              </a:rPr>
              <a:t>1 to N nodes, spanning large ranges</a:t>
            </a:r>
            <a:endParaRPr sz="1100">
              <a:latin typeface="Lato"/>
              <a:ea typeface="Lato"/>
              <a:cs typeface="Lato"/>
              <a:sym typeface="Lato"/>
            </a:endParaRPr>
          </a:p>
        </p:txBody>
      </p:sp>
      <p:pic>
        <p:nvPicPr>
          <p:cNvPr id="115" name="Google Shape;115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802400" y="1285813"/>
            <a:ext cx="4029900" cy="2197325"/>
          </a:xfrm>
          <a:prstGeom prst="rect">
            <a:avLst/>
          </a:prstGeom>
          <a:noFill/>
          <a:ln>
            <a:noFill/>
          </a:ln>
        </p:spPr>
      </p:pic>
      <p:sp>
        <p:nvSpPr>
          <p:cNvPr id="116" name="Google Shape;116;p17"/>
          <p:cNvSpPr txBox="1"/>
          <p:nvPr/>
        </p:nvSpPr>
        <p:spPr>
          <a:xfrm>
            <a:off x="4924625" y="3483125"/>
            <a:ext cx="3946200" cy="53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/>
              <a:t>Ming Ma, Zhi Wang, Ke Su, Lifeng Sun. 2018. Understanding the Smartrouter-based Peer CDN for Video Streaming.arXiv:1605.07704. Retrieved from </a:t>
            </a:r>
            <a:r>
              <a:rPr lang="en" sz="800" u="sng">
                <a:solidFill>
                  <a:srgbClr val="1155CC"/>
                </a:solidFill>
                <a:hlinkClick r:id="rId4"/>
              </a:rPr>
              <a:t>https://arxiv.org/abs/1605.07704</a:t>
            </a:r>
            <a:endParaRPr sz="8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18"/>
          <p:cNvSpPr txBox="1">
            <a:spLocks noGrp="1"/>
          </p:cNvSpPr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Crossing the Gap</a:t>
            </a:r>
            <a:endParaRPr/>
          </a:p>
        </p:txBody>
      </p:sp>
      <p:sp>
        <p:nvSpPr>
          <p:cNvPr id="122" name="Google Shape;122;p18"/>
          <p:cNvSpPr txBox="1">
            <a:spLocks noGrp="1"/>
          </p:cNvSpPr>
          <p:nvPr>
            <p:ph type="body" idx="1"/>
          </p:nvPr>
        </p:nvSpPr>
        <p:spPr>
          <a:xfrm>
            <a:off x="729450" y="1853850"/>
            <a:ext cx="5605800" cy="2261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11150" algn="l" rtl="0"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en"/>
              <a:t>Edge of CDN to end user (Bottleneck/problematic space)</a:t>
            </a:r>
            <a:endParaRPr/>
          </a:p>
          <a:p>
            <a:pPr marL="914400" lvl="1" indent="-298450" algn="l" rtl="0">
              <a:spcBef>
                <a:spcPts val="0"/>
              </a:spcBef>
              <a:spcAft>
                <a:spcPts val="0"/>
              </a:spcAft>
              <a:buSzPts val="1100"/>
              <a:buChar char="○"/>
            </a:pPr>
            <a:r>
              <a:rPr lang="en"/>
              <a:t>Path to end user is of varying quality and length</a:t>
            </a:r>
            <a:endParaRPr/>
          </a:p>
          <a:p>
            <a:pPr marL="1371600" lvl="2" indent="-298450" algn="l" rtl="0">
              <a:spcBef>
                <a:spcPts val="0"/>
              </a:spcBef>
              <a:spcAft>
                <a:spcPts val="0"/>
              </a:spcAft>
              <a:buSzPts val="1100"/>
              <a:buChar char="■"/>
            </a:pPr>
            <a:r>
              <a:rPr lang="en"/>
              <a:t>Ownership of paths can complicate traversal (BGP, routing policy, traffic)</a:t>
            </a:r>
            <a:endParaRPr/>
          </a:p>
          <a:p>
            <a:pPr marL="914400" lvl="1" indent="-298450" algn="l" rtl="0">
              <a:spcBef>
                <a:spcPts val="0"/>
              </a:spcBef>
              <a:spcAft>
                <a:spcPts val="0"/>
              </a:spcAft>
              <a:buSzPts val="1100"/>
              <a:buChar char="○"/>
            </a:pPr>
            <a:r>
              <a:rPr lang="en"/>
              <a:t>Devices along path have varying quality</a:t>
            </a:r>
            <a:endParaRPr/>
          </a:p>
          <a:p>
            <a:pPr marL="914400" lvl="1" indent="-298450" algn="l" rtl="0">
              <a:spcBef>
                <a:spcPts val="0"/>
              </a:spcBef>
              <a:spcAft>
                <a:spcPts val="0"/>
              </a:spcAft>
              <a:buSzPts val="1100"/>
              <a:buChar char="○"/>
            </a:pPr>
            <a:r>
              <a:rPr lang="en"/>
              <a:t>Microcosm of broader network issues</a:t>
            </a:r>
            <a:endParaRPr/>
          </a:p>
          <a:p>
            <a:pPr marL="457200" lvl="0" indent="-311150" algn="l" rtl="0"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en"/>
              <a:t>Overall problem is unpredictability (or at least difficulty to ascertain variance in real time)</a:t>
            </a:r>
            <a:endParaRPr/>
          </a:p>
          <a:p>
            <a:pPr marL="914400" lvl="1" indent="-298450" algn="l" rtl="0">
              <a:spcBef>
                <a:spcPts val="0"/>
              </a:spcBef>
              <a:spcAft>
                <a:spcPts val="0"/>
              </a:spcAft>
              <a:buSzPts val="1100"/>
              <a:buChar char="○"/>
            </a:pPr>
            <a:r>
              <a:rPr lang="en"/>
              <a:t>Solutions are forms of adding predictability/known capabilities to “wild space”</a:t>
            </a:r>
            <a:endParaRPr/>
          </a:p>
          <a:p>
            <a:pPr marL="914400" lvl="1" indent="-298450" algn="l" rtl="0">
              <a:spcBef>
                <a:spcPts val="0"/>
              </a:spcBef>
              <a:spcAft>
                <a:spcPts val="0"/>
              </a:spcAft>
              <a:buSzPts val="1100"/>
              <a:buChar char="○"/>
            </a:pPr>
            <a:r>
              <a:rPr lang="en"/>
              <a:t>Extension: A PoP at the end user level</a:t>
            </a:r>
            <a:endParaRPr/>
          </a:p>
        </p:txBody>
      </p:sp>
      <p:pic>
        <p:nvPicPr>
          <p:cNvPr id="123" name="Google Shape;123;p18"/>
          <p:cNvPicPr preferRelativeResize="0"/>
          <p:nvPr/>
        </p:nvPicPr>
        <p:blipFill rotWithShape="1">
          <a:blip r:embed="rId3">
            <a:alphaModFix/>
          </a:blip>
          <a:srcRect t="-1600" b="1600"/>
          <a:stretch/>
        </p:blipFill>
        <p:spPr>
          <a:xfrm>
            <a:off x="7074632" y="834997"/>
            <a:ext cx="1941366" cy="13742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24" name="Google Shape;124;p18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7074610" y="2260347"/>
            <a:ext cx="1941400" cy="13742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25" name="Google Shape;125;p18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7087550" y="3685709"/>
            <a:ext cx="1915500" cy="135591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19"/>
          <p:cNvSpPr txBox="1">
            <a:spLocks noGrp="1"/>
          </p:cNvSpPr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Strong Last Hop Devices</a:t>
            </a:r>
            <a:endParaRPr/>
          </a:p>
        </p:txBody>
      </p:sp>
      <p:sp>
        <p:nvSpPr>
          <p:cNvPr id="131" name="Google Shape;131;p19"/>
          <p:cNvSpPr txBox="1">
            <a:spLocks noGrp="1"/>
          </p:cNvSpPr>
          <p:nvPr>
            <p:ph type="body" idx="1"/>
          </p:nvPr>
        </p:nvSpPr>
        <p:spPr>
          <a:xfrm>
            <a:off x="821250" y="1930600"/>
            <a:ext cx="4847700" cy="2906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marR="0" lvl="0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Times New Roman"/>
              <a:buChar char="●"/>
            </a:pPr>
            <a:r>
              <a:rPr lang="en" sz="1200">
                <a:latin typeface="Times New Roman"/>
                <a:ea typeface="Times New Roman"/>
                <a:cs typeface="Times New Roman"/>
                <a:sym typeface="Times New Roman"/>
              </a:rPr>
              <a:t>Solve Peering problem with standardization and powerful devices at the end user</a:t>
            </a:r>
            <a:endParaRPr sz="12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914400" marR="0" lvl="1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Font typeface="Times New Roman"/>
              <a:buChar char="○"/>
            </a:pPr>
            <a:r>
              <a:rPr lang="en" sz="1200">
                <a:latin typeface="Times New Roman"/>
                <a:ea typeface="Times New Roman"/>
                <a:cs typeface="Times New Roman"/>
                <a:sym typeface="Times New Roman"/>
              </a:rPr>
              <a:t>Essentially a dedicated peer</a:t>
            </a:r>
            <a:endParaRPr sz="12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marR="0" lvl="0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Font typeface="Times New Roman"/>
              <a:buChar char="●"/>
            </a:pPr>
            <a:r>
              <a:rPr lang="en" sz="1200">
                <a:latin typeface="Times New Roman"/>
                <a:ea typeface="Times New Roman"/>
                <a:cs typeface="Times New Roman"/>
                <a:sym typeface="Times New Roman"/>
              </a:rPr>
              <a:t>SDNs, CDNs, Cloud Computing (Edge Computing) all pushing for stronger edge devices in some form or another</a:t>
            </a:r>
            <a:endParaRPr sz="12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914400" marR="0" lvl="1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Font typeface="Times New Roman"/>
              <a:buChar char="○"/>
            </a:pPr>
            <a:r>
              <a:rPr lang="en" sz="1200">
                <a:latin typeface="Times New Roman"/>
                <a:ea typeface="Times New Roman"/>
                <a:cs typeface="Times New Roman"/>
                <a:sym typeface="Times New Roman"/>
              </a:rPr>
              <a:t>SDN/NFV: Flexibility of nodes, reconfigurability</a:t>
            </a:r>
            <a:endParaRPr sz="12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914400" marR="0" lvl="1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Font typeface="Times New Roman"/>
              <a:buChar char="○"/>
            </a:pPr>
            <a:r>
              <a:rPr lang="en" sz="1200">
                <a:latin typeface="Times New Roman"/>
                <a:ea typeface="Times New Roman"/>
                <a:cs typeface="Times New Roman"/>
                <a:sym typeface="Times New Roman"/>
              </a:rPr>
              <a:t>CDN: Streaming capability, caching, scalability, flexibility</a:t>
            </a:r>
            <a:endParaRPr sz="12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914400" marR="0" lvl="1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Font typeface="Times New Roman"/>
              <a:buChar char="○"/>
            </a:pPr>
            <a:r>
              <a:rPr lang="en" sz="1200">
                <a:latin typeface="Times New Roman"/>
                <a:ea typeface="Times New Roman"/>
                <a:cs typeface="Times New Roman"/>
                <a:sym typeface="Times New Roman"/>
              </a:rPr>
              <a:t>Edge: Application streaming, IOT management</a:t>
            </a:r>
            <a:endParaRPr sz="12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1371600" marR="0" lvl="2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Font typeface="Times New Roman"/>
              <a:buChar char="■"/>
            </a:pPr>
            <a:r>
              <a:rPr lang="en" sz="1200">
                <a:latin typeface="Times New Roman"/>
                <a:ea typeface="Times New Roman"/>
                <a:cs typeface="Times New Roman"/>
                <a:sym typeface="Times New Roman"/>
              </a:rPr>
              <a:t>Steam, PUBG, Fortnight</a:t>
            </a:r>
            <a:endParaRPr sz="12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marR="0" lvl="0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Font typeface="Times New Roman"/>
              <a:buChar char="●"/>
            </a:pPr>
            <a:r>
              <a:rPr lang="en" sz="1200">
                <a:latin typeface="Times New Roman"/>
                <a:ea typeface="Times New Roman"/>
                <a:cs typeface="Times New Roman"/>
                <a:sym typeface="Times New Roman"/>
              </a:rPr>
              <a:t>ISPs using devices to extend service range for other users</a:t>
            </a:r>
            <a:endParaRPr sz="12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914400" marR="0" lvl="1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Font typeface="Times New Roman"/>
              <a:buChar char="○"/>
            </a:pPr>
            <a:r>
              <a:rPr lang="en" sz="1200">
                <a:latin typeface="Times New Roman"/>
                <a:ea typeface="Times New Roman"/>
                <a:cs typeface="Times New Roman"/>
                <a:sym typeface="Times New Roman"/>
              </a:rPr>
              <a:t>Comcast Routers as public/private wi-fi hotspots</a:t>
            </a:r>
            <a:endParaRPr sz="12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marR="0" lvl="0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Times New Roman"/>
              <a:buChar char="●"/>
            </a:pPr>
            <a:r>
              <a:rPr lang="en" sz="1200">
                <a:latin typeface="Times New Roman"/>
                <a:ea typeface="Times New Roman"/>
                <a:cs typeface="Times New Roman"/>
                <a:sym typeface="Times New Roman"/>
              </a:rPr>
              <a:t>Smart Routers, MEC devices, Desktop streaming</a:t>
            </a:r>
            <a:endParaRPr sz="12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20"/>
          <p:cNvSpPr txBox="1">
            <a:spLocks noGrp="1"/>
          </p:cNvSpPr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Issues with Last Hop Devices</a:t>
            </a:r>
            <a:endParaRPr/>
          </a:p>
        </p:txBody>
      </p:sp>
      <p:sp>
        <p:nvSpPr>
          <p:cNvPr id="137" name="Google Shape;137;p20"/>
          <p:cNvSpPr txBox="1">
            <a:spLocks noGrp="1"/>
          </p:cNvSpPr>
          <p:nvPr>
            <p:ph type="body" idx="1"/>
          </p:nvPr>
        </p:nvSpPr>
        <p:spPr>
          <a:xfrm>
            <a:off x="729450" y="1853850"/>
            <a:ext cx="7688700" cy="2261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11150" algn="l" rtl="0"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en"/>
              <a:t>Issues of gap still present, further minimized</a:t>
            </a:r>
            <a:endParaRPr/>
          </a:p>
          <a:p>
            <a:pPr marL="914400" lvl="1" indent="-298450" algn="l" rtl="0">
              <a:spcBef>
                <a:spcPts val="0"/>
              </a:spcBef>
              <a:spcAft>
                <a:spcPts val="0"/>
              </a:spcAft>
              <a:buSzPts val="1100"/>
              <a:buChar char="○"/>
            </a:pPr>
            <a:r>
              <a:rPr lang="en"/>
              <a:t>Wi-Fi/Mobile bottleneck</a:t>
            </a:r>
            <a:endParaRPr/>
          </a:p>
          <a:p>
            <a:pPr marL="1371600" lvl="2" indent="-298450" algn="l" rtl="0">
              <a:spcBef>
                <a:spcPts val="0"/>
              </a:spcBef>
              <a:spcAft>
                <a:spcPts val="0"/>
              </a:spcAft>
              <a:buSzPts val="1100"/>
              <a:buChar char="■"/>
            </a:pPr>
            <a:r>
              <a:rPr lang="en"/>
              <a:t>Number of users</a:t>
            </a:r>
            <a:endParaRPr/>
          </a:p>
          <a:p>
            <a:pPr marL="1371600" lvl="2" indent="-298450" algn="l" rtl="0">
              <a:spcBef>
                <a:spcPts val="0"/>
              </a:spcBef>
              <a:spcAft>
                <a:spcPts val="0"/>
              </a:spcAft>
              <a:buSzPts val="1100"/>
              <a:buChar char="■"/>
            </a:pPr>
            <a:r>
              <a:rPr lang="en"/>
              <a:t>Service area size</a:t>
            </a:r>
            <a:endParaRPr/>
          </a:p>
          <a:p>
            <a:pPr marL="1371600" lvl="2" indent="-298450" algn="l" rtl="0">
              <a:spcBef>
                <a:spcPts val="0"/>
              </a:spcBef>
              <a:spcAft>
                <a:spcPts val="0"/>
              </a:spcAft>
              <a:buSzPts val="1100"/>
              <a:buChar char="■"/>
            </a:pPr>
            <a:r>
              <a:rPr lang="en"/>
              <a:t>User mobility</a:t>
            </a:r>
            <a:endParaRPr/>
          </a:p>
          <a:p>
            <a:pPr marL="457200" lvl="0" indent="-311150" algn="l" rtl="0"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en"/>
              <a:t>Business model problems (lopsided incentive)</a:t>
            </a:r>
            <a:endParaRPr/>
          </a:p>
          <a:p>
            <a:pPr marL="914400" lvl="1" indent="-298450" algn="l" rtl="0">
              <a:spcBef>
                <a:spcPts val="0"/>
              </a:spcBef>
              <a:spcAft>
                <a:spcPts val="0"/>
              </a:spcAft>
              <a:buSzPts val="1100"/>
              <a:buChar char="○"/>
            </a:pPr>
            <a:r>
              <a:rPr lang="en"/>
              <a:t>Users provide largest expense</a:t>
            </a:r>
            <a:endParaRPr/>
          </a:p>
          <a:p>
            <a:pPr marL="457200" lvl="0" indent="-311150" algn="l" rtl="0"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en"/>
              <a:t>CDN synchronization problems</a:t>
            </a:r>
            <a:endParaRPr/>
          </a:p>
          <a:p>
            <a:pPr marL="914400" lvl="1" indent="-298450" algn="l" rtl="0">
              <a:spcBef>
                <a:spcPts val="0"/>
              </a:spcBef>
              <a:spcAft>
                <a:spcPts val="0"/>
              </a:spcAft>
              <a:buSzPts val="1100"/>
              <a:buChar char="○"/>
            </a:pPr>
            <a:r>
              <a:rPr lang="en"/>
              <a:t>Potential worst case for synchronization</a:t>
            </a:r>
            <a:endParaRPr/>
          </a:p>
          <a:p>
            <a:pPr marL="457200" lvl="0" indent="-311150" algn="l" rtl="0"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en"/>
              <a:t>Cost of device</a:t>
            </a:r>
            <a:endParaRPr/>
          </a:p>
          <a:p>
            <a:pPr marL="914400" lvl="1" indent="-298450" algn="l" rtl="0">
              <a:spcBef>
                <a:spcPts val="0"/>
              </a:spcBef>
              <a:spcAft>
                <a:spcPts val="0"/>
              </a:spcAft>
              <a:buSzPts val="1100"/>
              <a:buChar char="○"/>
            </a:pPr>
            <a:r>
              <a:rPr lang="en"/>
              <a:t>Hardware, but also software layers added to achieve flexibility</a:t>
            </a:r>
            <a:endParaRPr/>
          </a:p>
          <a:p>
            <a:pPr marL="457200" lvl="0" indent="-311150" algn="l" rtl="0"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en"/>
              <a:t>Securing nodes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p21"/>
          <p:cNvSpPr txBox="1">
            <a:spLocks noGrp="1"/>
          </p:cNvSpPr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Potential Research Angles</a:t>
            </a:r>
            <a:endParaRPr/>
          </a:p>
        </p:txBody>
      </p:sp>
      <p:sp>
        <p:nvSpPr>
          <p:cNvPr id="143" name="Google Shape;143;p21"/>
          <p:cNvSpPr txBox="1">
            <a:spLocks noGrp="1"/>
          </p:cNvSpPr>
          <p:nvPr>
            <p:ph type="body" idx="1"/>
          </p:nvPr>
        </p:nvSpPr>
        <p:spPr>
          <a:xfrm>
            <a:off x="727650" y="1853850"/>
            <a:ext cx="7688700" cy="2261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11150" algn="l" rtl="0"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en"/>
              <a:t>Wi-Fi bottleneck: Multiplex over bluetooth and mobile</a:t>
            </a:r>
            <a:endParaRPr/>
          </a:p>
          <a:p>
            <a:pPr marL="457200" lvl="0" indent="-311150" algn="l" rtl="0"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en"/>
              <a:t>Business model: Service Sharing</a:t>
            </a:r>
            <a:endParaRPr/>
          </a:p>
          <a:p>
            <a:pPr marL="914400" lvl="1" indent="-298450" algn="l" rtl="0">
              <a:spcBef>
                <a:spcPts val="0"/>
              </a:spcBef>
              <a:spcAft>
                <a:spcPts val="0"/>
              </a:spcAft>
              <a:buSzPts val="1100"/>
              <a:buChar char="○"/>
            </a:pPr>
            <a:r>
              <a:rPr lang="en"/>
              <a:t>Mentioned by “Consume Local” paper, explores bit based compensation</a:t>
            </a:r>
            <a:endParaRPr/>
          </a:p>
          <a:p>
            <a:pPr marL="457200" lvl="0" indent="-311150" algn="l" rtl="0"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en"/>
              <a:t>Cost/Benefit of devices vs straight access</a:t>
            </a:r>
            <a:endParaRPr/>
          </a:p>
          <a:p>
            <a:pPr marL="914400" lvl="1" indent="-298450" algn="l" rtl="0">
              <a:spcBef>
                <a:spcPts val="0"/>
              </a:spcBef>
              <a:spcAft>
                <a:spcPts val="0"/>
              </a:spcAft>
              <a:buSzPts val="1100"/>
              <a:buChar char="○"/>
            </a:pPr>
            <a:r>
              <a:rPr lang="en"/>
              <a:t>Modular Device for scalable ends</a:t>
            </a:r>
            <a:endParaRPr/>
          </a:p>
          <a:p>
            <a:pPr marL="914400" lvl="1" indent="-298450" algn="l" rtl="0">
              <a:spcBef>
                <a:spcPts val="0"/>
              </a:spcBef>
              <a:spcAft>
                <a:spcPts val="0"/>
              </a:spcAft>
              <a:buSzPts val="1100"/>
              <a:buChar char="○"/>
            </a:pPr>
            <a:r>
              <a:rPr lang="en"/>
              <a:t>Streaming Application QOE</a:t>
            </a:r>
            <a:endParaRPr/>
          </a:p>
          <a:p>
            <a:pPr marL="457200" lvl="0" indent="-311150" algn="l" rtl="0"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en"/>
              <a:t>SDN Coordination (“disconnected” node coordination)</a:t>
            </a:r>
            <a:endParaRPr/>
          </a:p>
          <a:p>
            <a:pPr marL="457200" lvl="0" indent="-311150" algn="l" rtl="0"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en"/>
              <a:t>Demographic based caching, routing priority</a:t>
            </a:r>
            <a:endParaRPr/>
          </a:p>
          <a:p>
            <a:pPr marL="914400" lvl="1" indent="-298450" algn="l" rtl="0">
              <a:spcBef>
                <a:spcPts val="0"/>
              </a:spcBef>
              <a:spcAft>
                <a:spcPts val="0"/>
              </a:spcAft>
              <a:buSzPts val="1100"/>
              <a:buChar char="○"/>
            </a:pPr>
            <a:r>
              <a:rPr lang="en"/>
              <a:t>Creator based injection (Mentioned by SmartRouter paper)</a:t>
            </a:r>
            <a:endParaRPr/>
          </a:p>
          <a:p>
            <a:pPr marL="1371600" lvl="2" indent="-298450" algn="l" rtl="0">
              <a:spcBef>
                <a:spcPts val="0"/>
              </a:spcBef>
              <a:spcAft>
                <a:spcPts val="0"/>
              </a:spcAft>
              <a:buSzPts val="1100"/>
              <a:buChar char="■"/>
            </a:pPr>
            <a:r>
              <a:rPr lang="en"/>
              <a:t>Reexamining the upload download ratio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treamline">
  <a:themeElements>
    <a:clrScheme name="Streamline">
      <a:dk1>
        <a:srgbClr val="1A9988"/>
      </a:dk1>
      <a:lt1>
        <a:srgbClr val="FFFFFF"/>
      </a:lt1>
      <a:dk2>
        <a:srgbClr val="1A1A1A"/>
      </a:dk2>
      <a:lt2>
        <a:srgbClr val="E9EDEE"/>
      </a:lt2>
      <a:accent1>
        <a:srgbClr val="595959"/>
      </a:accent1>
      <a:accent2>
        <a:srgbClr val="6AA4C8"/>
      </a:accent2>
      <a:accent3>
        <a:srgbClr val="EB5600"/>
      </a:accent3>
      <a:accent4>
        <a:srgbClr val="A2FFE8"/>
      </a:accent4>
      <a:accent5>
        <a:srgbClr val="1C3678"/>
      </a:accent5>
      <a:accent6>
        <a:srgbClr val="FFB8A2"/>
      </a:accent6>
      <a:hlink>
        <a:srgbClr val="1C3678"/>
      </a:hlink>
      <a:folHlink>
        <a:srgbClr val="1C3678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670</Words>
  <Application>Microsoft Office PowerPoint</Application>
  <PresentationFormat>On-screen Show (16:9)</PresentationFormat>
  <Paragraphs>100</Paragraphs>
  <Slides>11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Raleway</vt:lpstr>
      <vt:lpstr>Lato</vt:lpstr>
      <vt:lpstr>Times New Roman</vt:lpstr>
      <vt:lpstr>Arial</vt:lpstr>
      <vt:lpstr>Streamline</vt:lpstr>
      <vt:lpstr>It Followed Me Home:  Exploring Strong Last Hop Devices and CDNs</vt:lpstr>
      <vt:lpstr>Say I have a server...</vt:lpstr>
      <vt:lpstr>Now I have many servers...</vt:lpstr>
      <vt:lpstr>Now What?</vt:lpstr>
      <vt:lpstr>CDN (Summary)</vt:lpstr>
      <vt:lpstr>Crossing the Gap</vt:lpstr>
      <vt:lpstr>Strong Last Hop Devices</vt:lpstr>
      <vt:lpstr>Issues with Last Hop Devices</vt:lpstr>
      <vt:lpstr>Potential Research Angles</vt:lpstr>
      <vt:lpstr>Opportunities Stronger Devices provide</vt:lpstr>
      <vt:lpstr>Questions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It Followed Me Home:  Exploring Strong Last Hop Devices and CDNs</dc:title>
  <dc:creator>du</dc:creator>
  <cp:lastModifiedBy>du</cp:lastModifiedBy>
  <cp:revision>1</cp:revision>
  <dcterms:modified xsi:type="dcterms:W3CDTF">2018-11-12T17:26:00Z</dcterms:modified>
</cp:coreProperties>
</file>